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Clique para mover o diapositivo</a:t>
            </a: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Clique para editar o formato das notas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&lt;cabeçalho&gt;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&lt;data/hora&gt;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9112E8E5-CB64-4FB9-A4E3-BFF312819846}" type="slidenum"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364C95A-2764-4B9E-AE68-8C4BE997914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D61453F-9413-4908-A52D-D4BD9331D2FE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101B8ED0-A2E6-4AF5-8597-08E8EAD299E9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E3B45A6-1CCC-4575-9826-39A62ED34E36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5EFB521-7CD3-4B3D-B9A7-7A05BB435537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A18364A-A88E-4815-BB68-5F938A4990B1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5632754-8245-4DA4-8938-DD985D9D8913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Clique para editar o formato do título</a:t>
            </a: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Calibri"/>
              </a:rPr>
              <a:t>Clique para editar o formato de texto dos tópicos</a:t>
            </a: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pc="-1" strike="noStrike">
                <a:solidFill>
                  <a:srgbClr val="000000"/>
                </a:solidFill>
                <a:latin typeface="Calibri"/>
              </a:rPr>
              <a:t>Segundo nível de tópicos</a:t>
            </a:r>
            <a:endParaRPr b="0" lang="pt-BR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Terceiro nível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Quarto nível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Quinto nível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Sexto nível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Sétimo nível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5" name="Shape 0"/>
          <p:cNvSpPr/>
          <p:nvPr/>
        </p:nvSpPr>
        <p:spPr>
          <a:xfrm>
            <a:off x="36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" name="Image 1" descr="preencoded.png"/>
          <p:cNvPicPr/>
          <p:nvPr/>
        </p:nvPicPr>
        <p:blipFill>
          <a:blip r:embed="rId2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7" name="Text 1"/>
          <p:cNvSpPr/>
          <p:nvPr/>
        </p:nvSpPr>
        <p:spPr>
          <a:xfrm>
            <a:off x="262800" y="720000"/>
            <a:ext cx="8737200" cy="166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6562"/>
              </a:lnSpc>
              <a:tabLst>
                <a:tab algn="l" pos="0"/>
              </a:tabLst>
            </a:pPr>
            <a:r>
              <a:rPr b="1" lang="en-US" sz="525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Introducción a la Inteligencia Artificial</a:t>
            </a:r>
            <a:endParaRPr b="0" lang="pt-BR" sz="5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Text 2"/>
          <p:cNvSpPr/>
          <p:nvPr/>
        </p:nvSpPr>
        <p:spPr>
          <a:xfrm>
            <a:off x="540000" y="3074040"/>
            <a:ext cx="747720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Inteligencia Artificial es un conjunto de tecnologías que imitan y mejoran la capacidad humana de aprendizaje y toma de decisiones. ¡Descubre cómo la IA está transformando nuestro mundo!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Shape 3"/>
          <p:cNvSpPr/>
          <p:nvPr/>
        </p:nvSpPr>
        <p:spPr>
          <a:xfrm>
            <a:off x="545040" y="4685040"/>
            <a:ext cx="354960" cy="354960"/>
          </a:xfrm>
          <a:prstGeom prst="roundRect">
            <a:avLst>
              <a:gd name="adj" fmla="val 25726039"/>
            </a:avLst>
          </a:prstGeom>
          <a:solidFill>
            <a:srgbClr val="80c368"/>
          </a:solidFill>
          <a:ln w="76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Text 5"/>
          <p:cNvSpPr/>
          <p:nvPr/>
        </p:nvSpPr>
        <p:spPr>
          <a:xfrm>
            <a:off x="1127520" y="4651560"/>
            <a:ext cx="3192480" cy="38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3061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72525"/>
                </a:solidFill>
                <a:latin typeface="Eudoxus Sans"/>
                <a:ea typeface="Eudoxus Sans"/>
              </a:rPr>
              <a:t>Por Willans Junes Pereira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52" name="Shape 0"/>
          <p:cNvSpPr/>
          <p:nvPr/>
        </p:nvSpPr>
        <p:spPr>
          <a:xfrm>
            <a:off x="0" y="-133200"/>
            <a:ext cx="14630040" cy="8233200"/>
          </a:xfrm>
          <a:prstGeom prst="rect">
            <a:avLst/>
          </a:prstGeom>
          <a:solidFill>
            <a:srgbClr val="ffffff">
              <a:alpha val="75000"/>
            </a:srgbClr>
          </a:solidFill>
          <a:ln w="12859">
            <a:solidFill>
              <a:srgbClr val="ffffff">
                <a:alpha val="6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1"/>
          <p:cNvSpPr/>
          <p:nvPr/>
        </p:nvSpPr>
        <p:spPr>
          <a:xfrm>
            <a:off x="2397600" y="569520"/>
            <a:ext cx="9834840" cy="129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094"/>
              </a:lnSpc>
              <a:tabLst>
                <a:tab algn="l" pos="0"/>
              </a:tabLst>
            </a:pPr>
            <a:r>
              <a:rPr b="1" lang="en-US" sz="408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Aplicaciones Prácticas de la Inteligencia Artificial</a:t>
            </a:r>
            <a:endParaRPr b="0" lang="pt-BR" sz="408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4" name="Image 1" descr="preencoded.png"/>
          <p:cNvPicPr/>
          <p:nvPr/>
        </p:nvPicPr>
        <p:blipFill>
          <a:blip r:embed="rId2"/>
          <a:stretch/>
        </p:blipFill>
        <p:spPr>
          <a:xfrm>
            <a:off x="2397600" y="2277720"/>
            <a:ext cx="2225520" cy="1375200"/>
          </a:xfrm>
          <a:prstGeom prst="rect">
            <a:avLst/>
          </a:prstGeom>
          <a:ln w="0">
            <a:noFill/>
          </a:ln>
        </p:spPr>
      </p:pic>
      <p:sp>
        <p:nvSpPr>
          <p:cNvPr id="55" name="Text 2"/>
          <p:cNvSpPr/>
          <p:nvPr/>
        </p:nvSpPr>
        <p:spPr>
          <a:xfrm>
            <a:off x="2397600" y="3912120"/>
            <a:ext cx="2225520" cy="64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548"/>
              </a:lnSpc>
              <a:tabLst>
                <a:tab algn="l" pos="0"/>
              </a:tabLst>
            </a:pPr>
            <a:r>
              <a:rPr b="1" lang="en-US" sz="204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Robótica Avanzada</a:t>
            </a:r>
            <a:endParaRPr b="0" lang="pt-BR" sz="20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Text 3"/>
          <p:cNvSpPr/>
          <p:nvPr/>
        </p:nvSpPr>
        <p:spPr>
          <a:xfrm>
            <a:off x="2397600" y="4683240"/>
            <a:ext cx="2225520" cy="298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08"/>
              </a:lnSpc>
              <a:tabLst>
                <a:tab algn="l" pos="0"/>
              </a:tabLst>
            </a:pPr>
            <a:r>
              <a:rPr b="0" lang="en-US" sz="1629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permite a las máquinas aprender a partir de patrones y a adaptarse a entornos complejos, lo que ha revolucionado la automatización industrial y la robótica avanzada.</a:t>
            </a:r>
            <a:endParaRPr b="0" lang="pt-BR" sz="1629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Image 2" descr="preencoded.png"/>
          <p:cNvPicPr/>
          <p:nvPr/>
        </p:nvPicPr>
        <p:blipFill>
          <a:blip r:embed="rId3"/>
          <a:stretch/>
        </p:blipFill>
        <p:spPr>
          <a:xfrm>
            <a:off x="4934160" y="2277720"/>
            <a:ext cx="2225520" cy="1375200"/>
          </a:xfrm>
          <a:prstGeom prst="rect">
            <a:avLst/>
          </a:prstGeom>
          <a:ln w="0">
            <a:noFill/>
          </a:ln>
        </p:spPr>
      </p:pic>
      <p:sp>
        <p:nvSpPr>
          <p:cNvPr id="58" name="Text 4"/>
          <p:cNvSpPr/>
          <p:nvPr/>
        </p:nvSpPr>
        <p:spPr>
          <a:xfrm>
            <a:off x="4934160" y="3912120"/>
            <a:ext cx="2225520" cy="64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548"/>
              </a:lnSpc>
              <a:tabLst>
                <a:tab algn="l" pos="0"/>
              </a:tabLst>
            </a:pPr>
            <a:r>
              <a:rPr b="1" lang="en-US" sz="204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Asistentes Virtuales</a:t>
            </a:r>
            <a:endParaRPr b="0" lang="pt-BR" sz="20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Text 5"/>
          <p:cNvSpPr/>
          <p:nvPr/>
        </p:nvSpPr>
        <p:spPr>
          <a:xfrm>
            <a:off x="4934160" y="4683240"/>
            <a:ext cx="2225520" cy="264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08"/>
              </a:lnSpc>
              <a:tabLst>
                <a:tab algn="l" pos="0"/>
              </a:tabLst>
            </a:pPr>
            <a:r>
              <a:rPr b="0" lang="en-US" sz="1629" spc="-1" strike="noStrike">
                <a:solidFill>
                  <a:srgbClr val="272525"/>
                </a:solidFill>
                <a:latin typeface="Eudoxus Sans"/>
                <a:ea typeface="Eudoxus Sans"/>
              </a:rPr>
              <a:t>Los asistentes virtuales y chatbots mejoran la atención al cliente, optimizan los procesos de información y reducen la carga de trabajo en las empresas.</a:t>
            </a:r>
            <a:endParaRPr b="0" lang="pt-BR" sz="1629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0" name="Image 3" descr="preencoded.png"/>
          <p:cNvPicPr/>
          <p:nvPr/>
        </p:nvPicPr>
        <p:blipFill>
          <a:blip r:embed="rId4"/>
          <a:stretch/>
        </p:blipFill>
        <p:spPr>
          <a:xfrm>
            <a:off x="7470360" y="2277720"/>
            <a:ext cx="2225520" cy="1375200"/>
          </a:xfrm>
          <a:prstGeom prst="rect">
            <a:avLst/>
          </a:prstGeom>
          <a:ln w="0">
            <a:noFill/>
          </a:ln>
        </p:spPr>
      </p:pic>
      <p:sp>
        <p:nvSpPr>
          <p:cNvPr id="61" name="Text 6"/>
          <p:cNvSpPr/>
          <p:nvPr/>
        </p:nvSpPr>
        <p:spPr>
          <a:xfrm>
            <a:off x="7470360" y="3912120"/>
            <a:ext cx="2156040" cy="76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548"/>
              </a:lnSpc>
              <a:tabLst>
                <a:tab algn="l" pos="0"/>
              </a:tabLst>
            </a:pPr>
            <a:r>
              <a:rPr b="1" lang="en-US" sz="204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Finanzas y </a:t>
            </a:r>
            <a:endParaRPr b="0" lang="pt-BR" sz="204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2548"/>
              </a:lnSpc>
              <a:tabLst>
                <a:tab algn="l" pos="0"/>
              </a:tabLst>
            </a:pPr>
            <a:r>
              <a:rPr b="1" lang="en-US" sz="204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Banca</a:t>
            </a:r>
            <a:endParaRPr b="0" lang="pt-BR" sz="20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Text 7"/>
          <p:cNvSpPr/>
          <p:nvPr/>
        </p:nvSpPr>
        <p:spPr>
          <a:xfrm>
            <a:off x="7494480" y="4579200"/>
            <a:ext cx="2225520" cy="298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08"/>
              </a:lnSpc>
              <a:tabLst>
                <a:tab algn="l" pos="0"/>
              </a:tabLst>
            </a:pPr>
            <a:r>
              <a:rPr b="0" lang="en-US" sz="1629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inversión y el análisis financiero están siendo transformados por la IA, con herramientas que mejoran la predicción de tendencias y la toma de decisiones.</a:t>
            </a:r>
            <a:endParaRPr b="0" lang="pt-BR" sz="1629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3" name="Image 4" descr="preencoded.png"/>
          <p:cNvPicPr/>
          <p:nvPr/>
        </p:nvPicPr>
        <p:blipFill>
          <a:blip r:embed="rId5"/>
          <a:stretch/>
        </p:blipFill>
        <p:spPr>
          <a:xfrm>
            <a:off x="10006920" y="2277720"/>
            <a:ext cx="2225520" cy="1375200"/>
          </a:xfrm>
          <a:prstGeom prst="rect">
            <a:avLst/>
          </a:prstGeom>
          <a:ln w="0">
            <a:noFill/>
          </a:ln>
        </p:spPr>
      </p:pic>
      <p:sp>
        <p:nvSpPr>
          <p:cNvPr id="64" name="Text 8"/>
          <p:cNvSpPr/>
          <p:nvPr/>
        </p:nvSpPr>
        <p:spPr>
          <a:xfrm>
            <a:off x="10006920" y="3912120"/>
            <a:ext cx="2225520" cy="64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548"/>
              </a:lnSpc>
              <a:tabLst>
                <a:tab algn="l" pos="0"/>
              </a:tabLst>
            </a:pPr>
            <a:r>
              <a:rPr b="1" lang="en-US" sz="204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Ciudades Inteligentes</a:t>
            </a:r>
            <a:endParaRPr b="0" lang="pt-BR" sz="20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Text 9"/>
          <p:cNvSpPr/>
          <p:nvPr/>
        </p:nvSpPr>
        <p:spPr>
          <a:xfrm>
            <a:off x="10006920" y="4683240"/>
            <a:ext cx="2225520" cy="231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08"/>
              </a:lnSpc>
              <a:tabLst>
                <a:tab algn="l" pos="0"/>
              </a:tabLst>
            </a:pPr>
            <a:r>
              <a:rPr b="0" lang="en-US" sz="1629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mejora la gestión de tráfico, aumenta la seguridad y optimiza la gestión de residuos y recursos energéticos en ciudades inteligentes.</a:t>
            </a:r>
            <a:endParaRPr b="0" lang="pt-BR" sz="1629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6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Text 1"/>
          <p:cNvSpPr/>
          <p:nvPr/>
        </p:nvSpPr>
        <p:spPr>
          <a:xfrm>
            <a:off x="2037960" y="713160"/>
            <a:ext cx="1055412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tabLst>
                <a:tab algn="l" pos="0"/>
              </a:tabLst>
            </a:pPr>
            <a:r>
              <a:rPr b="1" lang="en-US" sz="437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Ejemplos de Aplicaciones de IA en Diferentes Industrias</a:t>
            </a:r>
            <a:endParaRPr b="0" lang="pt-BR" sz="43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Shape 2"/>
          <p:cNvSpPr/>
          <p:nvPr/>
        </p:nvSpPr>
        <p:spPr>
          <a:xfrm>
            <a:off x="2037960" y="2546280"/>
            <a:ext cx="5165640" cy="2373480"/>
          </a:xfrm>
          <a:prstGeom prst="roundRect">
            <a:avLst>
              <a:gd name="adj" fmla="val 4212"/>
            </a:avLst>
          </a:prstGeom>
          <a:solidFill>
            <a:srgbClr val="cceeff"/>
          </a:solidFill>
          <a:ln w="13811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Text 3"/>
          <p:cNvSpPr/>
          <p:nvPr/>
        </p:nvSpPr>
        <p:spPr>
          <a:xfrm>
            <a:off x="2274120" y="278208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Salud </a:t>
            </a:r>
            <a:r>
              <a:rPr b="1" lang="en-US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🏥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 4"/>
          <p:cNvSpPr/>
          <p:nvPr/>
        </p:nvSpPr>
        <p:spPr>
          <a:xfrm>
            <a:off x="2274120" y="3262680"/>
            <a:ext cx="469368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está transformando la atención y diagnóstico médico, mejorando la precisión de diagnóstico mediante sistemas de análisis de datos.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Shape 5"/>
          <p:cNvSpPr/>
          <p:nvPr/>
        </p:nvSpPr>
        <p:spPr>
          <a:xfrm>
            <a:off x="7426440" y="2546280"/>
            <a:ext cx="5165640" cy="2373480"/>
          </a:xfrm>
          <a:prstGeom prst="roundRect">
            <a:avLst>
              <a:gd name="adj" fmla="val 4212"/>
            </a:avLst>
          </a:prstGeom>
          <a:solidFill>
            <a:srgbClr val="cceeff"/>
          </a:solidFill>
          <a:ln w="13811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Text 6"/>
          <p:cNvSpPr/>
          <p:nvPr/>
        </p:nvSpPr>
        <p:spPr>
          <a:xfrm>
            <a:off x="7662240" y="278208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Transporte </a:t>
            </a:r>
            <a:r>
              <a:rPr b="1" lang="en-US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🚗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Text 7"/>
          <p:cNvSpPr/>
          <p:nvPr/>
        </p:nvSpPr>
        <p:spPr>
          <a:xfrm>
            <a:off x="7662240" y="3262680"/>
            <a:ext cx="469368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Los coches autónomos y sistemas de asistentes de conducción están desarrollándose gracias al análisis de datos generado en tiempo real.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Shape 8"/>
          <p:cNvSpPr/>
          <p:nvPr/>
        </p:nvSpPr>
        <p:spPr>
          <a:xfrm>
            <a:off x="2037960" y="5142600"/>
            <a:ext cx="5165640" cy="2373480"/>
          </a:xfrm>
          <a:prstGeom prst="roundRect">
            <a:avLst>
              <a:gd name="adj" fmla="val 4212"/>
            </a:avLst>
          </a:prstGeom>
          <a:solidFill>
            <a:srgbClr val="cceeff"/>
          </a:solidFill>
          <a:ln w="13811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Text 9"/>
          <p:cNvSpPr/>
          <p:nvPr/>
        </p:nvSpPr>
        <p:spPr>
          <a:xfrm>
            <a:off x="2274120" y="53784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Retail </a:t>
            </a:r>
            <a:r>
              <a:rPr b="1" lang="en-US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🛍️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 10"/>
          <p:cNvSpPr/>
          <p:nvPr/>
        </p:nvSpPr>
        <p:spPr>
          <a:xfrm>
            <a:off x="2274120" y="5859000"/>
            <a:ext cx="469368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está siendo empleada para mejorar la personalización de la experiencia de compra en línea, y para optimizar la cadena de suministros.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Shape 11"/>
          <p:cNvSpPr/>
          <p:nvPr/>
        </p:nvSpPr>
        <p:spPr>
          <a:xfrm>
            <a:off x="7426440" y="5142600"/>
            <a:ext cx="5165640" cy="2373480"/>
          </a:xfrm>
          <a:prstGeom prst="roundRect">
            <a:avLst>
              <a:gd name="adj" fmla="val 4212"/>
            </a:avLst>
          </a:prstGeom>
          <a:solidFill>
            <a:srgbClr val="cceeff"/>
          </a:solidFill>
          <a:ln w="13811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Text 12"/>
          <p:cNvSpPr/>
          <p:nvPr/>
        </p:nvSpPr>
        <p:spPr>
          <a:xfrm>
            <a:off x="7662240" y="5378400"/>
            <a:ext cx="38019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Medios de Comunicación </a:t>
            </a:r>
            <a:r>
              <a:rPr b="1" lang="en-US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📰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 13"/>
          <p:cNvSpPr/>
          <p:nvPr/>
        </p:nvSpPr>
        <p:spPr>
          <a:xfrm>
            <a:off x="7662240" y="5859000"/>
            <a:ext cx="469368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Los algoritmos de IA se están utilizando para personalizar contenido y como herramienta de análisis en los medios digitales y redes sociales.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 1"/>
          <p:cNvSpPr/>
          <p:nvPr/>
        </p:nvSpPr>
        <p:spPr>
          <a:xfrm>
            <a:off x="2037960" y="757440"/>
            <a:ext cx="1055412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tabLst>
                <a:tab algn="l" pos="0"/>
              </a:tabLst>
            </a:pPr>
            <a:r>
              <a:rPr b="1" lang="en-US" sz="437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Beneficios y Ventajas de Utilizar Inteligencia Artificial</a:t>
            </a:r>
            <a:endParaRPr b="0" lang="pt-BR" sz="43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Shape 2"/>
          <p:cNvSpPr/>
          <p:nvPr/>
        </p:nvSpPr>
        <p:spPr>
          <a:xfrm>
            <a:off x="2037960" y="276408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3"/>
          <p:cNvSpPr/>
          <p:nvPr/>
        </p:nvSpPr>
        <p:spPr>
          <a:xfrm>
            <a:off x="2219400" y="2805840"/>
            <a:ext cx="13680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1</a:t>
            </a:r>
            <a:endParaRPr b="0" lang="pt-BR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ext 4"/>
          <p:cNvSpPr/>
          <p:nvPr/>
        </p:nvSpPr>
        <p:spPr>
          <a:xfrm>
            <a:off x="2760120" y="2840400"/>
            <a:ext cx="326088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Productividad Mejorada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5"/>
          <p:cNvSpPr/>
          <p:nvPr/>
        </p:nvSpPr>
        <p:spPr>
          <a:xfrm>
            <a:off x="2760120" y="3321000"/>
            <a:ext cx="444348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permite a las empresas automatizar y optimizar procesos, permitiendo una mayor eficacia y eficiencia en el uso de recursos y tiempo.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Shape 6"/>
          <p:cNvSpPr/>
          <p:nvPr/>
        </p:nvSpPr>
        <p:spPr>
          <a:xfrm>
            <a:off x="7426440" y="276408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Text 7"/>
          <p:cNvSpPr/>
          <p:nvPr/>
        </p:nvSpPr>
        <p:spPr>
          <a:xfrm>
            <a:off x="7580880" y="2805840"/>
            <a:ext cx="19008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2</a:t>
            </a:r>
            <a:endParaRPr b="0" lang="pt-BR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8"/>
          <p:cNvSpPr/>
          <p:nvPr/>
        </p:nvSpPr>
        <p:spPr>
          <a:xfrm>
            <a:off x="8148240" y="2840400"/>
            <a:ext cx="29487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Mejora de la Precisión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9"/>
          <p:cNvSpPr/>
          <p:nvPr/>
        </p:nvSpPr>
        <p:spPr>
          <a:xfrm>
            <a:off x="8148240" y="3321000"/>
            <a:ext cx="444348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Los sistemas basados en IA pueden mejorar la exactitud y precisión en la toma de decisiones y la identificación de patrones en grandes cantidades de datos.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Shape 10"/>
          <p:cNvSpPr/>
          <p:nvPr/>
        </p:nvSpPr>
        <p:spPr>
          <a:xfrm>
            <a:off x="2037960" y="549360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 11"/>
          <p:cNvSpPr/>
          <p:nvPr/>
        </p:nvSpPr>
        <p:spPr>
          <a:xfrm>
            <a:off x="2188800" y="5535360"/>
            <a:ext cx="19764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3</a:t>
            </a:r>
            <a:endParaRPr b="0" lang="pt-BR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12"/>
          <p:cNvSpPr/>
          <p:nvPr/>
        </p:nvSpPr>
        <p:spPr>
          <a:xfrm>
            <a:off x="2760120" y="5569920"/>
            <a:ext cx="280368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Reducción de Costos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Text 13"/>
          <p:cNvSpPr/>
          <p:nvPr/>
        </p:nvSpPr>
        <p:spPr>
          <a:xfrm>
            <a:off x="2760120" y="6050520"/>
            <a:ext cx="444348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puede ayudar a reducir los costos, al reducir la necesidad de mano de obra y eliminar errores humanos que generan costos y retrasos.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Shape 14"/>
          <p:cNvSpPr/>
          <p:nvPr/>
        </p:nvSpPr>
        <p:spPr>
          <a:xfrm>
            <a:off x="7426440" y="549360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Text 15"/>
          <p:cNvSpPr/>
          <p:nvPr/>
        </p:nvSpPr>
        <p:spPr>
          <a:xfrm>
            <a:off x="7569360" y="5535360"/>
            <a:ext cx="21312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tabLst>
                <a:tab algn="l" pos="0"/>
              </a:tabLst>
            </a:pPr>
            <a:r>
              <a:rPr b="1" lang="en-US" sz="262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4</a:t>
            </a:r>
            <a:endParaRPr b="0" lang="pt-BR" sz="2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Text 16"/>
          <p:cNvSpPr/>
          <p:nvPr/>
        </p:nvSpPr>
        <p:spPr>
          <a:xfrm>
            <a:off x="8148240" y="5569920"/>
            <a:ext cx="395460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Cambios en la Fuerza Laboral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 17"/>
          <p:cNvSpPr/>
          <p:nvPr/>
        </p:nvSpPr>
        <p:spPr>
          <a:xfrm>
            <a:off x="8148240" y="6050520"/>
            <a:ext cx="444348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puede ser utilizada para tareas repetitivas, liberando al personal calificado para funciones más estratégicas y creativas.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01" name="Shape 0"/>
          <p:cNvSpPr/>
          <p:nvPr/>
        </p:nvSpPr>
        <p:spPr>
          <a:xfrm>
            <a:off x="360" y="36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Text 1"/>
          <p:cNvSpPr/>
          <p:nvPr/>
        </p:nvSpPr>
        <p:spPr>
          <a:xfrm>
            <a:off x="2037960" y="1518120"/>
            <a:ext cx="1128204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tabLst>
                <a:tab algn="l" pos="0"/>
              </a:tabLst>
            </a:pPr>
            <a:r>
              <a:rPr b="1" lang="en-US" sz="437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Desafíos y Consideraciones Éticas en la Implementación de IA</a:t>
            </a:r>
            <a:endParaRPr b="0" lang="pt-BR" sz="43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 2"/>
          <p:cNvSpPr/>
          <p:nvPr/>
        </p:nvSpPr>
        <p:spPr>
          <a:xfrm>
            <a:off x="2037960" y="3462480"/>
            <a:ext cx="315612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Limitaciones de los Datos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Text 3"/>
          <p:cNvSpPr/>
          <p:nvPr/>
        </p:nvSpPr>
        <p:spPr>
          <a:xfrm>
            <a:off x="2037960" y="4379040"/>
            <a:ext cx="315612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calidad y cantidad de datos empleados en los sistemas de IA puede generar sesgos que afectan la precisión de los resultados.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Text 4"/>
          <p:cNvSpPr/>
          <p:nvPr/>
        </p:nvSpPr>
        <p:spPr>
          <a:xfrm>
            <a:off x="5743800" y="3462480"/>
            <a:ext cx="315612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Desigualdades y Discriminación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Text 5"/>
          <p:cNvSpPr/>
          <p:nvPr/>
        </p:nvSpPr>
        <p:spPr>
          <a:xfrm>
            <a:off x="5743800" y="4379040"/>
            <a:ext cx="3156120" cy="213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puede perpetuar la discriminación, debido a decisiones basadas en algoritmos que reflejan sesgos y estereotipos sociales existentes.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Text 6"/>
          <p:cNvSpPr/>
          <p:nvPr/>
        </p:nvSpPr>
        <p:spPr>
          <a:xfrm>
            <a:off x="9450000" y="3462480"/>
            <a:ext cx="315612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tabLst>
                <a:tab algn="l" pos="0"/>
              </a:tabLst>
            </a:pPr>
            <a:r>
              <a:rPr b="1" lang="en-US" sz="219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Transparencia y Responsabilidad</a:t>
            </a:r>
            <a:endParaRPr b="0" lang="pt-BR" sz="21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Text 7"/>
          <p:cNvSpPr/>
          <p:nvPr/>
        </p:nvSpPr>
        <p:spPr>
          <a:xfrm>
            <a:off x="9450000" y="4379040"/>
            <a:ext cx="315612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Los sistemas de IA necesitan transparencia y supervisión, para asegurar que las decisiones tomadas son justas y responsables.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10" name="Shape 0"/>
          <p:cNvSpPr/>
          <p:nvPr/>
        </p:nvSpPr>
        <p:spPr>
          <a:xfrm>
            <a:off x="0" y="0"/>
            <a:ext cx="14630040" cy="8231040"/>
          </a:xfrm>
          <a:prstGeom prst="rect">
            <a:avLst/>
          </a:prstGeom>
          <a:solidFill>
            <a:srgbClr val="ffffff">
              <a:alpha val="75000"/>
            </a:srgbClr>
          </a:solidFill>
          <a:ln w="13097">
            <a:solidFill>
              <a:srgbClr val="ffffff">
                <a:alpha val="6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" name="Image 1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3657240" cy="8231040"/>
          </a:xfrm>
          <a:prstGeom prst="rect">
            <a:avLst/>
          </a:prstGeom>
          <a:ln w="0">
            <a:noFill/>
          </a:ln>
        </p:spPr>
      </p:pic>
      <p:sp>
        <p:nvSpPr>
          <p:cNvPr id="112" name="Text 1"/>
          <p:cNvSpPr/>
          <p:nvPr/>
        </p:nvSpPr>
        <p:spPr>
          <a:xfrm>
            <a:off x="4450320" y="581400"/>
            <a:ext cx="9386640" cy="132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204"/>
              </a:lnSpc>
              <a:tabLst>
                <a:tab algn="l" pos="0"/>
              </a:tabLst>
            </a:pPr>
            <a:r>
              <a:rPr b="1" lang="en-US" sz="416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Tendencias y Futuro de la Inteligencia Artificial</a:t>
            </a:r>
            <a:endParaRPr b="0" lang="pt-BR" sz="41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Shape 2"/>
          <p:cNvSpPr/>
          <p:nvPr/>
        </p:nvSpPr>
        <p:spPr>
          <a:xfrm>
            <a:off x="4746600" y="2220120"/>
            <a:ext cx="41760" cy="5429880"/>
          </a:xfrm>
          <a:prstGeom prst="roundRect">
            <a:avLst>
              <a:gd name="adj" fmla="val 225103"/>
            </a:avLst>
          </a:prstGeom>
          <a:solidFill>
            <a:srgbClr val="99d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Shape 3"/>
          <p:cNvSpPr/>
          <p:nvPr/>
        </p:nvSpPr>
        <p:spPr>
          <a:xfrm>
            <a:off x="5005440" y="2601720"/>
            <a:ext cx="739440" cy="41760"/>
          </a:xfrm>
          <a:prstGeom prst="roundRect">
            <a:avLst>
              <a:gd name="adj" fmla="val 225103"/>
            </a:avLst>
          </a:prstGeom>
          <a:solidFill>
            <a:srgbClr val="99d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5480" bIns="-1548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Shape 4"/>
          <p:cNvSpPr/>
          <p:nvPr/>
        </p:nvSpPr>
        <p:spPr>
          <a:xfrm>
            <a:off x="4529520" y="2385000"/>
            <a:ext cx="475200" cy="475200"/>
          </a:xfrm>
          <a:prstGeom prst="roundRect">
            <a:avLst>
              <a:gd name="adj" fmla="val 20003"/>
            </a:avLst>
          </a:prstGeom>
          <a:solidFill>
            <a:srgbClr val="cceeff"/>
          </a:solidFill>
          <a:ln w="13097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Text 5"/>
          <p:cNvSpPr/>
          <p:nvPr/>
        </p:nvSpPr>
        <p:spPr>
          <a:xfrm>
            <a:off x="4702680" y="2424600"/>
            <a:ext cx="129240" cy="39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121"/>
              </a:lnSpc>
              <a:tabLst>
                <a:tab algn="l" pos="0"/>
              </a:tabLst>
            </a:pPr>
            <a:r>
              <a:rPr b="1" lang="en-US" sz="24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1</a:t>
            </a:r>
            <a:endParaRPr b="0" lang="pt-BR" sz="24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Text 6"/>
          <p:cNvSpPr/>
          <p:nvPr/>
        </p:nvSpPr>
        <p:spPr>
          <a:xfrm>
            <a:off x="5930280" y="2431440"/>
            <a:ext cx="2113920" cy="33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602"/>
              </a:lnSpc>
              <a:tabLst>
                <a:tab algn="l" pos="0"/>
              </a:tabLst>
            </a:pPr>
            <a:r>
              <a:rPr b="1" lang="en-US" sz="208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Más Integración</a:t>
            </a:r>
            <a:endParaRPr b="0" lang="pt-BR" sz="20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Text 7"/>
          <p:cNvSpPr/>
          <p:nvPr/>
        </p:nvSpPr>
        <p:spPr>
          <a:xfrm>
            <a:off x="5930280" y="2888640"/>
            <a:ext cx="7907040" cy="67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65"/>
              </a:lnSpc>
              <a:tabLst>
                <a:tab algn="l" pos="0"/>
              </a:tabLst>
            </a:pPr>
            <a:r>
              <a:rPr b="0" lang="en-US" sz="166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será cada vez más integrada en nuestras vidas cotidianas, con tecnologías como la realidad aumentada y los robots domésticos.</a:t>
            </a:r>
            <a:endParaRPr b="0" lang="pt-BR" sz="16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Shape 8"/>
          <p:cNvSpPr/>
          <p:nvPr/>
        </p:nvSpPr>
        <p:spPr>
          <a:xfrm>
            <a:off x="5005440" y="4369680"/>
            <a:ext cx="739440" cy="41760"/>
          </a:xfrm>
          <a:prstGeom prst="roundRect">
            <a:avLst>
              <a:gd name="adj" fmla="val 225103"/>
            </a:avLst>
          </a:prstGeom>
          <a:solidFill>
            <a:srgbClr val="99d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5480" bIns="-1548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Shape 9"/>
          <p:cNvSpPr/>
          <p:nvPr/>
        </p:nvSpPr>
        <p:spPr>
          <a:xfrm>
            <a:off x="4529520" y="4152960"/>
            <a:ext cx="475200" cy="475200"/>
          </a:xfrm>
          <a:prstGeom prst="roundRect">
            <a:avLst>
              <a:gd name="adj" fmla="val 20003"/>
            </a:avLst>
          </a:prstGeom>
          <a:solidFill>
            <a:srgbClr val="cceeff"/>
          </a:solidFill>
          <a:ln w="13097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 10"/>
          <p:cNvSpPr/>
          <p:nvPr/>
        </p:nvSpPr>
        <p:spPr>
          <a:xfrm>
            <a:off x="4676040" y="4192560"/>
            <a:ext cx="182520" cy="39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121"/>
              </a:lnSpc>
              <a:tabLst>
                <a:tab algn="l" pos="0"/>
              </a:tabLst>
            </a:pPr>
            <a:r>
              <a:rPr b="1" lang="en-US" sz="24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2</a:t>
            </a:r>
            <a:endParaRPr b="0" lang="pt-BR" sz="24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Text 11"/>
          <p:cNvSpPr/>
          <p:nvPr/>
        </p:nvSpPr>
        <p:spPr>
          <a:xfrm>
            <a:off x="5930280" y="4199040"/>
            <a:ext cx="2113920" cy="33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602"/>
              </a:lnSpc>
              <a:tabLst>
                <a:tab algn="l" pos="0"/>
              </a:tabLst>
            </a:pPr>
            <a:r>
              <a:rPr b="1" lang="en-US" sz="208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Más Interacción</a:t>
            </a:r>
            <a:endParaRPr b="0" lang="pt-BR" sz="20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 12"/>
          <p:cNvSpPr/>
          <p:nvPr/>
        </p:nvSpPr>
        <p:spPr>
          <a:xfrm>
            <a:off x="5930280" y="4656240"/>
            <a:ext cx="790704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65"/>
              </a:lnSpc>
              <a:tabLst>
                <a:tab algn="l" pos="0"/>
              </a:tabLst>
            </a:pPr>
            <a:r>
              <a:rPr b="0" lang="en-US" sz="166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permitirá una interacción más natural y personalizada con las máquinas, gracias a la mejora de la comprensión del lenguaje natural y la expresión emocional.</a:t>
            </a:r>
            <a:endParaRPr b="0" lang="pt-BR" sz="16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Shape 13"/>
          <p:cNvSpPr/>
          <p:nvPr/>
        </p:nvSpPr>
        <p:spPr>
          <a:xfrm>
            <a:off x="5005440" y="6475680"/>
            <a:ext cx="739440" cy="41760"/>
          </a:xfrm>
          <a:prstGeom prst="roundRect">
            <a:avLst>
              <a:gd name="adj" fmla="val 225103"/>
            </a:avLst>
          </a:prstGeom>
          <a:solidFill>
            <a:srgbClr val="99d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15480" bIns="-1548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Shape 14"/>
          <p:cNvSpPr/>
          <p:nvPr/>
        </p:nvSpPr>
        <p:spPr>
          <a:xfrm>
            <a:off x="4529520" y="6258960"/>
            <a:ext cx="475200" cy="475200"/>
          </a:xfrm>
          <a:prstGeom prst="roundRect">
            <a:avLst>
              <a:gd name="adj" fmla="val 20003"/>
            </a:avLst>
          </a:prstGeom>
          <a:solidFill>
            <a:srgbClr val="cceeff"/>
          </a:solidFill>
          <a:ln w="13097">
            <a:solidFill>
              <a:srgbClr val="99d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 15"/>
          <p:cNvSpPr/>
          <p:nvPr/>
        </p:nvSpPr>
        <p:spPr>
          <a:xfrm>
            <a:off x="4672080" y="6298560"/>
            <a:ext cx="190080" cy="39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121"/>
              </a:lnSpc>
              <a:tabLst>
                <a:tab algn="l" pos="0"/>
              </a:tabLst>
            </a:pPr>
            <a:r>
              <a:rPr b="1" lang="en-US" sz="249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3</a:t>
            </a:r>
            <a:endParaRPr b="0" lang="pt-BR" sz="24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 16"/>
          <p:cNvSpPr/>
          <p:nvPr/>
        </p:nvSpPr>
        <p:spPr>
          <a:xfrm>
            <a:off x="5930280" y="6305040"/>
            <a:ext cx="2636280" cy="33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602"/>
              </a:lnSpc>
              <a:tabLst>
                <a:tab algn="l" pos="0"/>
              </a:tabLst>
            </a:pPr>
            <a:r>
              <a:rPr b="1" lang="en-US" sz="2080" spc="-1" strike="noStrike">
                <a:solidFill>
                  <a:srgbClr val="272525"/>
                </a:solidFill>
                <a:latin typeface="p22-mackinac-pro"/>
                <a:ea typeface="p22-mackinac-pro"/>
              </a:rPr>
              <a:t>Nuevas Capacidades</a:t>
            </a:r>
            <a:endParaRPr b="0" lang="pt-BR" sz="20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Text 17"/>
          <p:cNvSpPr/>
          <p:nvPr/>
        </p:nvSpPr>
        <p:spPr>
          <a:xfrm>
            <a:off x="5930280" y="6762240"/>
            <a:ext cx="7907040" cy="67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65"/>
              </a:lnSpc>
              <a:tabLst>
                <a:tab algn="l" pos="0"/>
              </a:tabLst>
            </a:pPr>
            <a:r>
              <a:rPr b="0" lang="en-US" sz="166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continuará desarrollando nuevas capacidades, como la capacidad de aprender de pocas muestras o la empatía artificial.</a:t>
            </a:r>
            <a:endParaRPr b="0" lang="pt-BR" sz="166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3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1" name="Image 1" descr="preencoded.png"/>
          <p:cNvPicPr/>
          <p:nvPr/>
        </p:nvPicPr>
        <p:blipFill>
          <a:blip r:embed="rId2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32" name="Text 1"/>
          <p:cNvSpPr/>
          <p:nvPr/>
        </p:nvSpPr>
        <p:spPr>
          <a:xfrm>
            <a:off x="833040" y="2890080"/>
            <a:ext cx="694908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tabLst>
                <a:tab algn="l" pos="0"/>
              </a:tabLst>
            </a:pPr>
            <a:r>
              <a:rPr b="1" lang="en-US" sz="4370" spc="-1" strike="noStrike">
                <a:solidFill>
                  <a:srgbClr val="000000"/>
                </a:solidFill>
                <a:latin typeface="p22-mackinac-pro"/>
                <a:ea typeface="p22-mackinac-pro"/>
              </a:rPr>
              <a:t>Conclusiones y Preguntas</a:t>
            </a:r>
            <a:endParaRPr b="0" lang="pt-BR" sz="43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 2"/>
          <p:cNvSpPr/>
          <p:nvPr/>
        </p:nvSpPr>
        <p:spPr>
          <a:xfrm>
            <a:off x="833040" y="3917880"/>
            <a:ext cx="747720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Eudoxus Sans"/>
                <a:ea typeface="Eudoxus Sans"/>
              </a:rPr>
              <a:t>La IA ya está transformando de manera significativa las organizaciones y la sociedad. La continua expansión de la IA nos lleva a experimentar nuevas posibilidades y desafíos en el futuro. ¿Qué retos ves en el futuro de la IA?</a:t>
            </a:r>
            <a:endParaRPr b="0" lang="pt-BR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Application>LibreOffice/7.5.4.2$Windows_X86_64 LibreOffice_project/36ccfdc35048b057fd9854c757a8b67ec53977b6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2023-12-27T19:41:33Z</dcterms:created>
  <dc:creator>PptxGenJS</dc:creator>
  <dc:description/>
  <dc:language>pt-BR</dc:language>
  <cp:lastModifiedBy/>
  <dcterms:modified xsi:type="dcterms:W3CDTF">2023-12-27T18:32:15Z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7</vt:i4>
  </property>
  <property fmtid="{D5CDD505-2E9C-101B-9397-08002B2CF9AE}" pid="3" name="PresentationFormat">
    <vt:lpwstr>On-screen Show (16:9)</vt:lpwstr>
  </property>
  <property fmtid="{D5CDD505-2E9C-101B-9397-08002B2CF9AE}" pid="4" name="Slides">
    <vt:i4>7</vt:i4>
  </property>
</Properties>
</file>